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8" r:id="rId2"/>
    <p:sldId id="321" r:id="rId3"/>
    <p:sldId id="259" r:id="rId4"/>
    <p:sldId id="260" r:id="rId5"/>
    <p:sldId id="261" r:id="rId6"/>
    <p:sldId id="315" r:id="rId7"/>
    <p:sldId id="312" r:id="rId8"/>
    <p:sldId id="311" r:id="rId9"/>
    <p:sldId id="313" r:id="rId10"/>
    <p:sldId id="314" r:id="rId11"/>
    <p:sldId id="316" r:id="rId12"/>
    <p:sldId id="317" r:id="rId13"/>
    <p:sldId id="318" r:id="rId14"/>
    <p:sldId id="319" r:id="rId15"/>
    <p:sldId id="320" r:id="rId16"/>
    <p:sldId id="275" r:id="rId17"/>
    <p:sldId id="276" r:id="rId18"/>
    <p:sldId id="301" r:id="rId19"/>
    <p:sldId id="302" r:id="rId20"/>
    <p:sldId id="303" r:id="rId21"/>
    <p:sldId id="304" r:id="rId22"/>
    <p:sldId id="305" r:id="rId23"/>
    <p:sldId id="306" r:id="rId24"/>
    <p:sldId id="307" r:id="rId25"/>
    <p:sldId id="308" r:id="rId26"/>
    <p:sldId id="293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142" y="-59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F67C2-4ACB-4FF8-8C7B-53588C615E6D}" type="datetimeFigureOut">
              <a:rPr lang="en-CA" smtClean="0"/>
              <a:pPr/>
              <a:t>16/07/2014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BB7ED-FD6E-49CC-BE12-9D4D05BE3131}" type="slidenum">
              <a:rPr lang="en-CA" smtClean="0"/>
              <a:pPr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BB7ED-FD6E-49CC-BE12-9D4D05BE3131}" type="slidenum">
              <a:rPr lang="en-CA" smtClean="0"/>
              <a:pPr/>
              <a:t>3</a:t>
            </a:fld>
            <a:endParaRPr lang="en-CA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77B1D-DBE2-49DD-B7BD-D3FC547E4FF7}" type="slidenum">
              <a:rPr lang="en-CA" smtClean="0"/>
              <a:pPr/>
              <a:t>12</a:t>
            </a:fld>
            <a:endParaRPr lang="en-CA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As much as social</a:t>
            </a:r>
            <a:r>
              <a:rPr lang="en-CA" baseline="0" dirty="0" smtClean="0"/>
              <a:t> free-to-play games have been frowned upon, they introduced some academic skills</a:t>
            </a:r>
          </a:p>
          <a:p>
            <a:r>
              <a:rPr lang="en-CA" baseline="0" dirty="0" smtClean="0"/>
              <a:t>It reduces the madness</a:t>
            </a:r>
          </a:p>
          <a:p>
            <a:r>
              <a:rPr lang="en-CA" baseline="0" dirty="0" smtClean="0"/>
              <a:t>They don’t mess around, they are all about business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877B1D-DBE2-49DD-B7BD-D3FC547E4FF7}" type="slidenum">
              <a:rPr lang="en-CA" smtClean="0"/>
              <a:pPr/>
              <a:t>15</a:t>
            </a:fld>
            <a:endParaRPr lang="en-CA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You don’t control player behaviour,</a:t>
            </a:r>
            <a:r>
              <a:rPr lang="en-CA" baseline="0" dirty="0" smtClean="0"/>
              <a:t> all you can do is give it a framework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5BB7ED-FD6E-49CC-BE12-9D4D05BE3131}" type="slidenum">
              <a:rPr lang="en-CA" smtClean="0"/>
              <a:pPr/>
              <a:t>17</a:t>
            </a:fld>
            <a:endParaRPr lang="en-CA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hyperlink" Target="https://twitter.com/Drikaman" TargetMode="External"/><Relationship Id="rId2" Type="http://schemas.openxmlformats.org/officeDocument/2006/relationships/hyperlink" Target="http://gamewhisper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://www.facebook.com/GameWhisper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 smtClean="0"/>
              <a:t>What is Game Design?</a:t>
            </a:r>
            <a:endParaRPr lang="en-CA" dirty="0"/>
          </a:p>
        </p:txBody>
      </p:sp>
      <p:pic>
        <p:nvPicPr>
          <p:cNvPr id="6" name="Picture 5" descr="GWLogo_Techniqu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3181352"/>
            <a:ext cx="4572000" cy="138748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9402" name="Picture 10" descr="http://postgamer.net/wp-content/uploads/2012/05/coh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795589"/>
            <a:ext cx="4273550" cy="3205163"/>
          </a:xfrm>
          <a:prstGeom prst="rect">
            <a:avLst/>
          </a:prstGeom>
          <a:noFill/>
        </p:spPr>
      </p:pic>
      <p:pic>
        <p:nvPicPr>
          <p:cNvPr id="59394" name="Picture 2" descr="http://noapologizing.files.wordpress.com/2011/01/band_of_brother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2"/>
            <a:ext cx="4038600" cy="2617379"/>
          </a:xfrm>
          <a:prstGeom prst="rect">
            <a:avLst/>
          </a:prstGeom>
          <a:noFill/>
        </p:spPr>
      </p:pic>
      <p:pic>
        <p:nvPicPr>
          <p:cNvPr id="59396" name="Picture 4" descr="http://fc09.deviantart.net/fs71/i/2013/280/6/8/band_of_brothers_poster_by_wilsonjay-d6pkkj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" y="0"/>
            <a:ext cx="3693093" cy="5143500"/>
          </a:xfrm>
          <a:prstGeom prst="rect">
            <a:avLst/>
          </a:prstGeom>
          <a:noFill/>
        </p:spPr>
      </p:pic>
      <p:pic>
        <p:nvPicPr>
          <p:cNvPr id="59398" name="Picture 6" descr="http://img2.wikia.nocookie.net/__cb20110624220822/companyofheroes/en/images/9/93/Unit_Medic_Retriev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2558659"/>
            <a:ext cx="3352800" cy="2680093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9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Skills of the trade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Know what path </a:t>
            </a:r>
            <a:r>
              <a:rPr lang="en-CA" smtClean="0"/>
              <a:t>to take</a:t>
            </a:r>
            <a:endParaRPr lang="en-CA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skills – Game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203032" cy="3394472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System design:</a:t>
            </a:r>
            <a:r>
              <a:rPr lang="en-US" sz="2400" dirty="0" smtClean="0"/>
              <a:t> AI, economy, game rules</a:t>
            </a:r>
          </a:p>
          <a:p>
            <a:pPr>
              <a:buFont typeface="Wingdings"/>
              <a:buChar char="Ø"/>
            </a:pPr>
            <a:r>
              <a:rPr lang="en-US" sz="2400" dirty="0" smtClean="0"/>
              <a:t>Logic, mathematics, probabilities</a:t>
            </a:r>
          </a:p>
          <a:p>
            <a:r>
              <a:rPr lang="en-US" sz="2400" b="1" dirty="0" smtClean="0"/>
              <a:t>Interaction design: </a:t>
            </a:r>
            <a:r>
              <a:rPr lang="en-US" sz="2400" dirty="0" smtClean="0"/>
              <a:t>Controls, interfaces, feedback</a:t>
            </a:r>
          </a:p>
          <a:p>
            <a:pPr>
              <a:buFont typeface="Wingdings"/>
              <a:buChar char="Ø"/>
            </a:pPr>
            <a:r>
              <a:rPr lang="en-US" sz="2400" dirty="0" smtClean="0"/>
              <a:t>Ergonomics, biomechanics, cybernetics</a:t>
            </a:r>
          </a:p>
          <a:p>
            <a:r>
              <a:rPr lang="en-US" sz="2400" b="1" dirty="0" smtClean="0"/>
              <a:t>Motivation design: </a:t>
            </a:r>
            <a:r>
              <a:rPr lang="en-US" sz="2400" dirty="0" smtClean="0"/>
              <a:t>Learning, reward, difficulty</a:t>
            </a:r>
          </a:p>
          <a:p>
            <a:pPr>
              <a:buFont typeface="Wingdings"/>
              <a:buChar char="Ø"/>
            </a:pPr>
            <a:r>
              <a:rPr lang="en-US" sz="2400" dirty="0" smtClean="0"/>
              <a:t>Psychology, learning theory, motivation theory</a:t>
            </a:r>
          </a:p>
        </p:txBody>
      </p:sp>
      <p:pic>
        <p:nvPicPr>
          <p:cNvPr id="4" name="Picture 3" descr="RewardSchedules.gif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732240" y="3485871"/>
            <a:ext cx="1785518" cy="1365656"/>
          </a:xfrm>
          <a:prstGeom prst="rect">
            <a:avLst/>
          </a:prstGeom>
        </p:spPr>
      </p:pic>
      <p:pic>
        <p:nvPicPr>
          <p:cNvPr id="5" name="Picture 4" descr="InteractionDesign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876261" y="2008875"/>
            <a:ext cx="1604467" cy="1403909"/>
          </a:xfrm>
          <a:prstGeom prst="rect">
            <a:avLst/>
          </a:prstGeom>
        </p:spPr>
      </p:pic>
      <p:pic>
        <p:nvPicPr>
          <p:cNvPr id="6" name="Picture 5" descr="dice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236296" y="951570"/>
            <a:ext cx="978408" cy="9784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skills – Level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971552"/>
            <a:ext cx="6048672" cy="3536511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Gameplay implementation: </a:t>
            </a:r>
            <a:r>
              <a:rPr lang="en-US" sz="2400" dirty="0" smtClean="0"/>
              <a:t>Challenge creation, obstacles meet abilities</a:t>
            </a:r>
          </a:p>
          <a:p>
            <a:pPr>
              <a:buFont typeface="Wingdings"/>
              <a:buChar char="Ø"/>
            </a:pPr>
            <a:r>
              <a:rPr lang="en-US" sz="2400" dirty="0" smtClean="0"/>
              <a:t>Analysis of game’s core challenge</a:t>
            </a:r>
          </a:p>
          <a:p>
            <a:r>
              <a:rPr lang="en-US" sz="2400" b="1" dirty="0" smtClean="0"/>
              <a:t>Environment creation: </a:t>
            </a:r>
            <a:r>
              <a:rPr lang="en-US" sz="2400" dirty="0" smtClean="0"/>
              <a:t>Building spaces to naturally draw the player through</a:t>
            </a:r>
          </a:p>
          <a:p>
            <a:pPr>
              <a:buFont typeface="Wingdings"/>
              <a:buChar char="Ø"/>
            </a:pPr>
            <a:r>
              <a:rPr lang="en-US" sz="2400" dirty="0" smtClean="0"/>
              <a:t>3D engines and tools, architecture, landscaping</a:t>
            </a:r>
          </a:p>
          <a:p>
            <a:r>
              <a:rPr lang="en-US" sz="2400" b="1" dirty="0" smtClean="0"/>
              <a:t>Theatrics: </a:t>
            </a:r>
            <a:r>
              <a:rPr lang="en-US" sz="2400" dirty="0" smtClean="0"/>
              <a:t>Environmental storytelling, mood setting</a:t>
            </a:r>
          </a:p>
          <a:p>
            <a:pPr>
              <a:buFont typeface="Wingdings"/>
              <a:buChar char="Ø"/>
            </a:pPr>
            <a:r>
              <a:rPr lang="en-US" sz="2400" dirty="0" smtClean="0"/>
              <a:t>Staging, cinematography techniques</a:t>
            </a:r>
          </a:p>
        </p:txBody>
      </p:sp>
      <p:pic>
        <p:nvPicPr>
          <p:cNvPr id="4" name="Picture 3" descr="Mario_Challenge01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842426" y="1059582"/>
            <a:ext cx="1097280" cy="1078992"/>
          </a:xfrm>
          <a:prstGeom prst="rect">
            <a:avLst/>
          </a:prstGeom>
        </p:spPr>
      </p:pic>
      <p:pic>
        <p:nvPicPr>
          <p:cNvPr id="5" name="Picture 4" descr="Mario_Challenge02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557252" y="1059582"/>
            <a:ext cx="1097280" cy="1078992"/>
          </a:xfrm>
          <a:prstGeom prst="rect">
            <a:avLst/>
          </a:prstGeom>
        </p:spPr>
      </p:pic>
      <p:pic>
        <p:nvPicPr>
          <p:cNvPr id="7" name="Picture 6" descr="EnglishGarden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372201" y="2247714"/>
            <a:ext cx="1879092" cy="1252728"/>
          </a:xfrm>
          <a:prstGeom prst="rect">
            <a:avLst/>
          </a:prstGeom>
        </p:spPr>
      </p:pic>
      <p:pic>
        <p:nvPicPr>
          <p:cNvPr id="9" name="Picture 8" descr="Bioshock_Cropped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251004" y="3597866"/>
            <a:ext cx="2148840" cy="15328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Design skills – Narrative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1"/>
            <a:ext cx="5770984" cy="3394472"/>
          </a:xfrm>
        </p:spPr>
        <p:txBody>
          <a:bodyPr>
            <a:noAutofit/>
          </a:bodyPr>
          <a:lstStyle/>
          <a:p>
            <a:r>
              <a:rPr lang="en-US" sz="2400" b="1" dirty="0" smtClean="0"/>
              <a:t>Writing:</a:t>
            </a:r>
            <a:r>
              <a:rPr lang="en-US" sz="2400" dirty="0" smtClean="0"/>
              <a:t> Dialogue/screenplay, prose</a:t>
            </a:r>
          </a:p>
          <a:p>
            <a:pPr>
              <a:buFont typeface="Wingdings"/>
              <a:buChar char="Ø"/>
            </a:pPr>
            <a:r>
              <a:rPr lang="en-US" sz="2400" dirty="0" smtClean="0"/>
              <a:t>Literature, creative writing</a:t>
            </a:r>
          </a:p>
          <a:p>
            <a:r>
              <a:rPr lang="en-US" sz="2400" b="1" dirty="0" smtClean="0"/>
              <a:t>Narrative Interface Design:</a:t>
            </a:r>
            <a:r>
              <a:rPr lang="en-US" sz="2400" dirty="0" smtClean="0"/>
              <a:t> Designing methods to convey story to the player</a:t>
            </a:r>
          </a:p>
          <a:p>
            <a:pPr>
              <a:buFont typeface="Wingdings"/>
              <a:buChar char="Ø"/>
            </a:pPr>
            <a:r>
              <a:rPr lang="en-US" sz="2400" dirty="0" smtClean="0"/>
              <a:t>Media studies, media psychology, communication</a:t>
            </a:r>
          </a:p>
          <a:p>
            <a:r>
              <a:rPr lang="en-US" sz="2400" b="1" dirty="0" smtClean="0"/>
              <a:t>Player-Centric Plotting:</a:t>
            </a:r>
            <a:r>
              <a:rPr lang="en-US" sz="2400" dirty="0" smtClean="0"/>
              <a:t> Engaging the player as protagonist - Don’t tell, don’t show, let me play it!</a:t>
            </a:r>
          </a:p>
          <a:p>
            <a:pPr>
              <a:buFont typeface="Wingdings"/>
              <a:buChar char="Ø"/>
            </a:pPr>
            <a:r>
              <a:rPr lang="en-US" sz="2400" dirty="0" smtClean="0"/>
              <a:t>Psychology? Literature theory?</a:t>
            </a:r>
          </a:p>
        </p:txBody>
      </p:sp>
      <p:pic>
        <p:nvPicPr>
          <p:cNvPr id="4" name="Picture 3" descr="YesThisIsDog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385560" y="897564"/>
            <a:ext cx="2072640" cy="1813560"/>
          </a:xfrm>
          <a:prstGeom prst="rect">
            <a:avLst/>
          </a:prstGeom>
        </p:spPr>
      </p:pic>
      <p:pic>
        <p:nvPicPr>
          <p:cNvPr id="5" name="Picture 4" descr="NoIdea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745600" y="2733770"/>
            <a:ext cx="1609344" cy="2367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 smtClean="0"/>
              <a:t>Academic background in games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77866"/>
            <a:ext cx="8229600" cy="756084"/>
          </a:xfrm>
        </p:spPr>
        <p:txBody>
          <a:bodyPr>
            <a:normAutofit fontScale="70000" lnSpcReduction="20000"/>
          </a:bodyPr>
          <a:lstStyle/>
          <a:p>
            <a:r>
              <a:rPr lang="en-CA" dirty="0" smtClean="0"/>
              <a:t>Free to play monetisation – Analysts &amp; Economists</a:t>
            </a:r>
          </a:p>
          <a:p>
            <a:pPr>
              <a:buFont typeface="Wingdings"/>
              <a:buChar char="Ø"/>
            </a:pPr>
            <a:r>
              <a:rPr lang="en-CA" dirty="0" smtClean="0"/>
              <a:t>Establishing a better metric that “Fun”</a:t>
            </a:r>
          </a:p>
          <a:p>
            <a:endParaRPr lang="en-CA" dirty="0"/>
          </a:p>
        </p:txBody>
      </p:sp>
      <p:sp>
        <p:nvSpPr>
          <p:cNvPr id="4" name="TextBox 3"/>
          <p:cNvSpPr txBox="1"/>
          <p:nvPr/>
        </p:nvSpPr>
        <p:spPr>
          <a:xfrm>
            <a:off x="-252536" y="3465792"/>
            <a:ext cx="3698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dirty="0" smtClean="0"/>
              <a:t>Ph.D.</a:t>
            </a:r>
          </a:p>
          <a:p>
            <a:pPr algn="ctr"/>
            <a:r>
              <a:rPr lang="en-CA" dirty="0" smtClean="0"/>
              <a:t>combinatorial mathematics</a:t>
            </a:r>
          </a:p>
        </p:txBody>
      </p:sp>
      <p:pic>
        <p:nvPicPr>
          <p:cNvPr id="6" name="Picture 5" descr="richard_garfield_ph.d.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61991" y="1005578"/>
            <a:ext cx="1700213" cy="242887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10333" y="3221130"/>
            <a:ext cx="258859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/>
              <a:t>Dr </a:t>
            </a:r>
            <a:r>
              <a:rPr lang="en-CA" dirty="0" err="1" smtClean="0"/>
              <a:t>Eyjolfur</a:t>
            </a:r>
            <a:r>
              <a:rPr lang="en-CA" dirty="0" smtClean="0"/>
              <a:t> </a:t>
            </a:r>
            <a:r>
              <a:rPr lang="en-CA" dirty="0" err="1" smtClean="0"/>
              <a:t>Gudmundsson</a:t>
            </a:r>
            <a:endParaRPr lang="en-CA" dirty="0" smtClean="0"/>
          </a:p>
          <a:p>
            <a:pPr algn="ctr"/>
            <a:r>
              <a:rPr lang="en-CA" dirty="0" smtClean="0"/>
              <a:t>Lead Economist at CCP</a:t>
            </a:r>
            <a:endParaRPr lang="en-CA" dirty="0"/>
          </a:p>
        </p:txBody>
      </p:sp>
      <p:pic>
        <p:nvPicPr>
          <p:cNvPr id="10" name="Picture 9" descr="DrEyjog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6199995" y="1545639"/>
            <a:ext cx="2334409" cy="1556273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15817" y="3275136"/>
            <a:ext cx="3015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dirty="0" smtClean="0"/>
              <a:t>Amy Jo Kim</a:t>
            </a:r>
          </a:p>
          <a:p>
            <a:pPr algn="ctr"/>
            <a:r>
              <a:rPr lang="en-CA" dirty="0" smtClean="0"/>
              <a:t>behavioral neuroscience Ph.D.</a:t>
            </a:r>
            <a:endParaRPr lang="en-CA" dirty="0"/>
          </a:p>
        </p:txBody>
      </p:sp>
      <p:pic>
        <p:nvPicPr>
          <p:cNvPr id="12" name="Picture 11" descr="amy-jo-kim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3730375" y="1438929"/>
            <a:ext cx="1451229" cy="18127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Let’s talk about design</a:t>
            </a:r>
            <a:endParaRPr lang="en-CA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 smtClean="0"/>
              <a:t>Blowing your mind now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8" name="Picture 4" descr="http://imtheme.net/themeforest/wordpress/multimedia/wp-content/uploads/2011/02/krisskro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4852" y="-65016"/>
            <a:ext cx="5334305" cy="52779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kinds of rules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6200" y="154305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Touchdown:</a:t>
            </a:r>
            <a:r>
              <a:rPr lang="en-US" dirty="0" smtClean="0"/>
              <a:t> When any part of the ball, legally in possession of a player inbounds, breaks the plane of the opponent’s goal line, provided it is not a touchback.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6200" y="108585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 smtClean="0"/>
              <a:t>Direct rules – How to win (Optimal strategy)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76800" y="1085853"/>
            <a:ext cx="518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Indirect rules – Limit unwanted dominant</a:t>
            </a:r>
          </a:p>
          <a:p>
            <a:r>
              <a:rPr lang="en-US" b="1" dirty="0" smtClean="0"/>
              <a:t>strategies</a:t>
            </a:r>
            <a:endParaRPr lang="en-US" dirty="0"/>
          </a:p>
        </p:txBody>
      </p:sp>
      <p:pic>
        <p:nvPicPr>
          <p:cNvPr id="12" name="Picture 11" descr="AtheneWinsRestedXP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5133389" y="2145270"/>
            <a:ext cx="1898142" cy="1962607"/>
          </a:xfrm>
          <a:prstGeom prst="rect">
            <a:avLst/>
          </a:prstGeom>
        </p:spPr>
      </p:pic>
      <p:pic>
        <p:nvPicPr>
          <p:cNvPr id="13" name="Picture 12" descr="WarcraftIII--article_image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734300" y="3116818"/>
            <a:ext cx="952500" cy="13525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386224" y="4488418"/>
            <a:ext cx="1605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Upkeep system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583010" y="4145518"/>
            <a:ext cx="1111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Rested XP</a:t>
            </a:r>
            <a:endParaRPr lang="en-US" dirty="0"/>
          </a:p>
        </p:txBody>
      </p:sp>
      <p:pic>
        <p:nvPicPr>
          <p:cNvPr id="11" name="Picture 10" descr="touchdown-thumb-600x401-88659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251520" y="2770571"/>
            <a:ext cx="3236976" cy="21633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if there’s no offside?</a:t>
            </a:r>
            <a:endParaRPr lang="en-US" dirty="0"/>
          </a:p>
        </p:txBody>
      </p:sp>
      <p:pic>
        <p:nvPicPr>
          <p:cNvPr id="4" name="Content Placeholder 3" descr="RinkDiagram-2.jp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tretch>
            <a:fillRect/>
          </a:stretch>
        </p:blipFill>
        <p:spPr>
          <a:xfrm>
            <a:off x="1762366" y="1028701"/>
            <a:ext cx="5629039" cy="3400367"/>
          </a:xfrm>
        </p:spPr>
      </p:pic>
      <p:sp>
        <p:nvSpPr>
          <p:cNvPr id="5" name="Rectangle 4"/>
          <p:cNvSpPr/>
          <p:nvPr/>
        </p:nvSpPr>
        <p:spPr>
          <a:xfrm>
            <a:off x="3657600" y="1085850"/>
            <a:ext cx="228600" cy="3200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305032" y="1085850"/>
            <a:ext cx="228600" cy="3200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60095" y="4572000"/>
            <a:ext cx="58442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None/>
            </a:pPr>
            <a:r>
              <a:rPr lang="en-US" sz="2800" dirty="0" smtClean="0"/>
              <a:t>What is the effect on optimal strategy?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Who’s that guy?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14 years in the industry</a:t>
            </a:r>
          </a:p>
          <a:p>
            <a:r>
              <a:rPr lang="en-CA" dirty="0" smtClean="0"/>
              <a:t>Director </a:t>
            </a:r>
            <a:r>
              <a:rPr lang="en-CA" dirty="0" smtClean="0"/>
              <a:t>of design (</a:t>
            </a:r>
            <a:r>
              <a:rPr lang="en-CA" dirty="0" err="1" smtClean="0"/>
              <a:t>Ubisoft</a:t>
            </a:r>
            <a:r>
              <a:rPr lang="en-CA" dirty="0" smtClean="0"/>
              <a:t> &amp; Relic)</a:t>
            </a:r>
          </a:p>
          <a:p>
            <a:pPr>
              <a:buNone/>
            </a:pPr>
            <a:endParaRPr lang="en-CA" dirty="0"/>
          </a:p>
        </p:txBody>
      </p:sp>
      <p:pic>
        <p:nvPicPr>
          <p:cNvPr id="4" name="Picture 3" descr="AlexandreMandryk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3209" y="1352544"/>
            <a:ext cx="2032000" cy="304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786578" y="4412218"/>
            <a:ext cx="212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 smtClean="0"/>
              <a:t>Alexandre</a:t>
            </a:r>
            <a:r>
              <a:rPr lang="en-CA" dirty="0" smtClean="0"/>
              <a:t> </a:t>
            </a:r>
            <a:r>
              <a:rPr lang="en-CA" dirty="0" err="1" smtClean="0"/>
              <a:t>Mandryka</a:t>
            </a:r>
            <a:endParaRPr lang="en-CA" dirty="0"/>
          </a:p>
        </p:txBody>
      </p:sp>
      <p:pic>
        <p:nvPicPr>
          <p:cNvPr id="6" name="Picture 5" descr="GamesIWorkedOnH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9200" y="2571750"/>
            <a:ext cx="4572000" cy="20063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75862" y="4629150"/>
            <a:ext cx="2658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Couple games I worked on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Offside</a:t>
            </a:r>
            <a:endParaRPr lang="en-US" dirty="0"/>
          </a:p>
        </p:txBody>
      </p:sp>
      <p:pic>
        <p:nvPicPr>
          <p:cNvPr id="5" name="Content Placeholder 4" descr="FootballOffside.jp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tretch>
            <a:fillRect/>
          </a:stretch>
        </p:blipFill>
        <p:spPr>
          <a:xfrm>
            <a:off x="2366962" y="1507929"/>
            <a:ext cx="4186238" cy="2778919"/>
          </a:xfrm>
        </p:spPr>
      </p:pic>
      <p:sp>
        <p:nvSpPr>
          <p:cNvPr id="4" name="TextBox 3"/>
          <p:cNvSpPr txBox="1"/>
          <p:nvPr/>
        </p:nvSpPr>
        <p:spPr>
          <a:xfrm>
            <a:off x="1652548" y="4515968"/>
            <a:ext cx="583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2400" dirty="0" smtClean="0"/>
              <a:t>Because we want midfield play to be relevant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the effect of Offside?</a:t>
            </a:r>
            <a:endParaRPr lang="en-US" dirty="0"/>
          </a:p>
        </p:txBody>
      </p:sp>
      <p:pic>
        <p:nvPicPr>
          <p:cNvPr id="4" name="Content Placeholder 3" descr="RinkDiagram-2.jp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tretch>
            <a:fillRect/>
          </a:stretch>
        </p:blipFill>
        <p:spPr>
          <a:xfrm>
            <a:off x="1762366" y="1028701"/>
            <a:ext cx="5629039" cy="3400367"/>
          </a:xfrm>
        </p:spPr>
      </p:pic>
      <p:pic>
        <p:nvPicPr>
          <p:cNvPr id="3073" name="Picture 1" descr="C:\Users\alexandre.mandryka\AppData\Local\Microsoft\Windows\Temporary Internet Files\Content.IE5\12GJNILR\MC900441813[1]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34000" y="1085850"/>
            <a:ext cx="762000" cy="571500"/>
          </a:xfrm>
          <a:prstGeom prst="rect">
            <a:avLst/>
          </a:prstGeom>
          <a:noFill/>
        </p:spPr>
      </p:pic>
      <p:pic>
        <p:nvPicPr>
          <p:cNvPr id="8" name="Picture 1" descr="C:\Users\alexandre.mandryka\AppData\Local\Microsoft\Windows\Temporary Internet Files\Content.IE5\12GJNILR\MC900441813[1]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34000" y="1771650"/>
            <a:ext cx="762000" cy="571500"/>
          </a:xfrm>
          <a:prstGeom prst="rect">
            <a:avLst/>
          </a:prstGeom>
          <a:noFill/>
        </p:spPr>
      </p:pic>
      <p:pic>
        <p:nvPicPr>
          <p:cNvPr id="9" name="Picture 1" descr="C:\Users\alexandre.mandryka\AppData\Local\Microsoft\Windows\Temporary Internet Files\Content.IE5\12GJNILR\MC900441813[1]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34000" y="2343150"/>
            <a:ext cx="762000" cy="571500"/>
          </a:xfrm>
          <a:prstGeom prst="rect">
            <a:avLst/>
          </a:prstGeom>
          <a:noFill/>
        </p:spPr>
      </p:pic>
      <p:pic>
        <p:nvPicPr>
          <p:cNvPr id="10" name="Picture 1" descr="C:\Users\alexandre.mandryka\AppData\Local\Microsoft\Windows\Temporary Internet Files\Content.IE5\12GJNILR\MC900441813[1]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34000" y="2971800"/>
            <a:ext cx="762000" cy="571500"/>
          </a:xfrm>
          <a:prstGeom prst="rect">
            <a:avLst/>
          </a:prstGeom>
          <a:noFill/>
        </p:spPr>
      </p:pic>
      <p:pic>
        <p:nvPicPr>
          <p:cNvPr id="11" name="Picture 1" descr="C:\Users\alexandre.mandryka\AppData\Local\Microsoft\Windows\Temporary Internet Files\Content.IE5\12GJNILR\MC900441813[1]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34000" y="3657600"/>
            <a:ext cx="762000" cy="5715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567124" y="4572002"/>
            <a:ext cx="4279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Font typeface="Symbol"/>
              <a:buChar char="Þ"/>
            </a:pPr>
            <a:r>
              <a:rPr lang="en-US" sz="2400" dirty="0" smtClean="0"/>
              <a:t> Makes Hockey a contact sport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rved Right Arrow 7"/>
          <p:cNvSpPr/>
          <p:nvPr/>
        </p:nvSpPr>
        <p:spPr>
          <a:xfrm rot="18707741">
            <a:off x="2466085" y="2597763"/>
            <a:ext cx="1591636" cy="3097654"/>
          </a:xfrm>
          <a:prstGeom prst="curvedRightArrow">
            <a:avLst>
              <a:gd name="adj1" fmla="val 8096"/>
              <a:gd name="adj2" fmla="val 258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ob.jp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tretch>
            <a:fillRect/>
          </a:stretch>
        </p:blipFill>
        <p:spPr>
          <a:xfrm>
            <a:off x="1295400" y="342902"/>
            <a:ext cx="2878714" cy="1890065"/>
          </a:xfrm>
        </p:spPr>
      </p:pic>
      <p:pic>
        <p:nvPicPr>
          <p:cNvPr id="5" name="Picture 4" descr="Bob2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52400" y="2000251"/>
            <a:ext cx="2751978" cy="1806854"/>
          </a:xfrm>
          <a:prstGeom prst="rect">
            <a:avLst/>
          </a:prstGeom>
        </p:spPr>
      </p:pic>
      <p:pic>
        <p:nvPicPr>
          <p:cNvPr id="7" name="Image 31" descr="YoYo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990600" y="3829050"/>
            <a:ext cx="914400" cy="1220724"/>
          </a:xfrm>
          <a:prstGeom prst="rect">
            <a:avLst/>
          </a:prstGeom>
        </p:spPr>
      </p:pic>
      <p:sp>
        <p:nvSpPr>
          <p:cNvPr id="9" name="Curved Right Arrow 8"/>
          <p:cNvSpPr/>
          <p:nvPr/>
        </p:nvSpPr>
        <p:spPr>
          <a:xfrm rot="18707741" flipH="1" flipV="1">
            <a:off x="5960329" y="-602853"/>
            <a:ext cx="2054444" cy="3622472"/>
          </a:xfrm>
          <a:prstGeom prst="curvedRightArrow">
            <a:avLst>
              <a:gd name="adj1" fmla="val 8096"/>
              <a:gd name="adj2" fmla="val 258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 descr="BobTeam.jpe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781800" y="685800"/>
            <a:ext cx="1627632" cy="10835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019800" y="3714750"/>
            <a:ext cx="2134989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Sum of 4 runs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3962400" y="2400302"/>
            <a:ext cx="22597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Intended experience</a:t>
            </a:r>
          </a:p>
          <a:p>
            <a:r>
              <a:rPr lang="en-US" dirty="0" smtClean="0"/>
              <a:t>Precision</a:t>
            </a:r>
          </a:p>
          <a:p>
            <a:r>
              <a:rPr lang="en-US" dirty="0" smtClean="0"/>
              <a:t>The most regular wins</a:t>
            </a:r>
          </a:p>
          <a:p>
            <a:r>
              <a:rPr lang="en-US" dirty="0" smtClean="0"/>
              <a:t>Controlled risk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rved Right Arrow 6"/>
          <p:cNvSpPr/>
          <p:nvPr/>
        </p:nvSpPr>
        <p:spPr>
          <a:xfrm rot="18707741">
            <a:off x="2411199" y="2622317"/>
            <a:ext cx="1771650" cy="3352800"/>
          </a:xfrm>
          <a:prstGeom prst="curvedRightArrow">
            <a:avLst>
              <a:gd name="adj1" fmla="val 8096"/>
              <a:gd name="adj2" fmla="val 258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Image 31" descr="YoYo.jpg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990600" y="3829050"/>
            <a:ext cx="914400" cy="12207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 descr="shaun_white.jpg"/>
          <p:cNvPicPr>
            <a:picLocks noGrp="1" noChangeAspect="1"/>
          </p:cNvPicPr>
          <p:nvPr>
            <p:ph idx="1"/>
          </p:nvPr>
        </p:nvPicPr>
        <p:blipFill>
          <a:blip r:embed="rId3" cstate="screen"/>
          <a:stretch>
            <a:fillRect/>
          </a:stretch>
        </p:blipFill>
        <p:spPr>
          <a:xfrm>
            <a:off x="1543202" y="800100"/>
            <a:ext cx="3181198" cy="2115388"/>
          </a:xfrm>
        </p:spPr>
      </p:pic>
      <p:pic>
        <p:nvPicPr>
          <p:cNvPr id="5" name="Picture 4" descr="shaun_white2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00207" y="228601"/>
            <a:ext cx="2031683" cy="30552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95605" y="2971800"/>
            <a:ext cx="26552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Intended experience</a:t>
            </a:r>
          </a:p>
          <a:p>
            <a:r>
              <a:rPr lang="en-US" dirty="0" smtClean="0"/>
              <a:t>Fearless</a:t>
            </a:r>
          </a:p>
          <a:p>
            <a:r>
              <a:rPr lang="en-US" dirty="0" smtClean="0"/>
              <a:t>The most outrageous wins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324602" y="3486150"/>
            <a:ext cx="2134989" cy="400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Best of 2 runs</a:t>
            </a:r>
            <a:endParaRPr lang="en-US" sz="2000" dirty="0"/>
          </a:p>
        </p:txBody>
      </p:sp>
      <p:sp>
        <p:nvSpPr>
          <p:cNvPr id="10" name="Curved Right Arrow 9"/>
          <p:cNvSpPr/>
          <p:nvPr/>
        </p:nvSpPr>
        <p:spPr>
          <a:xfrm rot="18707741" flipH="1" flipV="1">
            <a:off x="5960329" y="-768706"/>
            <a:ext cx="2054444" cy="3622472"/>
          </a:xfrm>
          <a:prstGeom prst="curvedRightArrow">
            <a:avLst>
              <a:gd name="adj1" fmla="val 8096"/>
              <a:gd name="adj2" fmla="val 25814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10" descr="shaun_white_cheek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6400800" y="742949"/>
            <a:ext cx="2057400" cy="15453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Halo.jpg"/>
          <p:cNvPicPr>
            <a:picLocks noGrp="1" noChangeAspect="1"/>
          </p:cNvPicPr>
          <p:nvPr>
            <p:ph idx="1"/>
          </p:nvPr>
        </p:nvPicPr>
        <p:blipFill>
          <a:blip r:embed="rId2" cstate="screen"/>
          <a:stretch>
            <a:fillRect/>
          </a:stretch>
        </p:blipFill>
        <p:spPr>
          <a:xfrm>
            <a:off x="0" y="742950"/>
            <a:ext cx="9144000" cy="3657600"/>
          </a:xfrm>
        </p:spPr>
      </p:pic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Halo’s 30 seconds of fun</a:t>
            </a:r>
            <a:endParaRPr lang="en-CA" dirty="0"/>
          </a:p>
        </p:txBody>
      </p:sp>
      <p:sp>
        <p:nvSpPr>
          <p:cNvPr id="5" name="Flowchart: Decision 4"/>
          <p:cNvSpPr/>
          <p:nvPr/>
        </p:nvSpPr>
        <p:spPr>
          <a:xfrm>
            <a:off x="3491880" y="1005576"/>
            <a:ext cx="2592288" cy="864096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/>
              <a:t>accuracy</a:t>
            </a:r>
            <a:endParaRPr lang="en-CA" sz="2400" dirty="0"/>
          </a:p>
        </p:txBody>
      </p:sp>
      <p:sp>
        <p:nvSpPr>
          <p:cNvPr id="6" name="Flowchart: Process 5"/>
          <p:cNvSpPr/>
          <p:nvPr/>
        </p:nvSpPr>
        <p:spPr>
          <a:xfrm>
            <a:off x="395536" y="1167594"/>
            <a:ext cx="2088232" cy="5400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/>
              <a:t>Engagement</a:t>
            </a:r>
            <a:endParaRPr lang="en-CA" sz="2400" dirty="0"/>
          </a:p>
        </p:txBody>
      </p:sp>
      <p:sp>
        <p:nvSpPr>
          <p:cNvPr id="7" name="Flowchart: Process 6"/>
          <p:cNvSpPr/>
          <p:nvPr/>
        </p:nvSpPr>
        <p:spPr>
          <a:xfrm>
            <a:off x="6804248" y="1167594"/>
            <a:ext cx="2088232" cy="5400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/>
              <a:t>Enemy killed</a:t>
            </a:r>
            <a:endParaRPr lang="en-CA" sz="2400" dirty="0"/>
          </a:p>
        </p:txBody>
      </p:sp>
      <p:sp>
        <p:nvSpPr>
          <p:cNvPr id="8" name="Flowchart: Process 7"/>
          <p:cNvSpPr/>
          <p:nvPr/>
        </p:nvSpPr>
        <p:spPr>
          <a:xfrm>
            <a:off x="3743908" y="2247714"/>
            <a:ext cx="2088232" cy="5400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/>
              <a:t>Out of ammo</a:t>
            </a:r>
            <a:endParaRPr lang="en-CA" sz="2400" dirty="0"/>
          </a:p>
        </p:txBody>
      </p:sp>
      <p:sp>
        <p:nvSpPr>
          <p:cNvPr id="9" name="Flowchart: Decision 8"/>
          <p:cNvSpPr/>
          <p:nvPr/>
        </p:nvSpPr>
        <p:spPr>
          <a:xfrm>
            <a:off x="3491880" y="3219822"/>
            <a:ext cx="2592288" cy="864096"/>
          </a:xfrm>
          <a:prstGeom prst="flowChartDecisi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/>
              <a:t>Player Choice</a:t>
            </a:r>
            <a:endParaRPr lang="en-CA" sz="2400" dirty="0"/>
          </a:p>
        </p:txBody>
      </p:sp>
      <p:sp>
        <p:nvSpPr>
          <p:cNvPr id="10" name="Flowchart: Process 9"/>
          <p:cNvSpPr/>
          <p:nvPr/>
        </p:nvSpPr>
        <p:spPr>
          <a:xfrm>
            <a:off x="395536" y="3381840"/>
            <a:ext cx="2088232" cy="5400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/>
              <a:t>Reload</a:t>
            </a:r>
            <a:endParaRPr lang="en-CA" sz="2400" dirty="0"/>
          </a:p>
        </p:txBody>
      </p:sp>
      <p:sp>
        <p:nvSpPr>
          <p:cNvPr id="11" name="Flowchart: Process 10"/>
          <p:cNvSpPr/>
          <p:nvPr/>
        </p:nvSpPr>
        <p:spPr>
          <a:xfrm>
            <a:off x="3743908" y="4495428"/>
            <a:ext cx="2088232" cy="5400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/>
              <a:t>Grenade</a:t>
            </a:r>
            <a:endParaRPr lang="en-CA" sz="2400" dirty="0"/>
          </a:p>
        </p:txBody>
      </p:sp>
      <p:sp>
        <p:nvSpPr>
          <p:cNvPr id="12" name="Flowchart: Process 11"/>
          <p:cNvSpPr/>
          <p:nvPr/>
        </p:nvSpPr>
        <p:spPr>
          <a:xfrm>
            <a:off x="6804248" y="3381840"/>
            <a:ext cx="2088232" cy="540060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/>
              <a:t>Melee</a:t>
            </a:r>
            <a:endParaRPr lang="en-CA" sz="2400" dirty="0"/>
          </a:p>
        </p:txBody>
      </p:sp>
      <p:cxnSp>
        <p:nvCxnSpPr>
          <p:cNvPr id="14" name="Straight Arrow Connector 13"/>
          <p:cNvCxnSpPr>
            <a:stCxn id="5" idx="3"/>
            <a:endCxn id="7" idx="1"/>
          </p:cNvCxnSpPr>
          <p:nvPr/>
        </p:nvCxnSpPr>
        <p:spPr>
          <a:xfrm>
            <a:off x="6084168" y="1437626"/>
            <a:ext cx="720080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" idx="2"/>
            <a:endCxn id="8" idx="0"/>
          </p:cNvCxnSpPr>
          <p:nvPr/>
        </p:nvCxnSpPr>
        <p:spPr>
          <a:xfrm rot="5400000">
            <a:off x="4599003" y="2058494"/>
            <a:ext cx="37804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 rot="5400000">
            <a:off x="4572000" y="3003600"/>
            <a:ext cx="43204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1"/>
            <a:endCxn id="10" idx="3"/>
          </p:cNvCxnSpPr>
          <p:nvPr/>
        </p:nvCxnSpPr>
        <p:spPr>
          <a:xfrm rot="10800000">
            <a:off x="2483768" y="3651872"/>
            <a:ext cx="100811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0" idx="0"/>
            <a:endCxn id="6" idx="2"/>
          </p:cNvCxnSpPr>
          <p:nvPr/>
        </p:nvCxnSpPr>
        <p:spPr>
          <a:xfrm rot="5400000" flipH="1" flipV="1">
            <a:off x="602559" y="2544549"/>
            <a:ext cx="167418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6" idx="3"/>
            <a:endCxn id="5" idx="1"/>
          </p:cNvCxnSpPr>
          <p:nvPr/>
        </p:nvCxnSpPr>
        <p:spPr>
          <a:xfrm>
            <a:off x="2483768" y="1437626"/>
            <a:ext cx="100811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9" idx="2"/>
            <a:endCxn id="11" idx="0"/>
          </p:cNvCxnSpPr>
          <p:nvPr/>
        </p:nvCxnSpPr>
        <p:spPr>
          <a:xfrm rot="5400000">
            <a:off x="4582269" y="4289475"/>
            <a:ext cx="411510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9" idx="3"/>
            <a:endCxn id="12" idx="1"/>
          </p:cNvCxnSpPr>
          <p:nvPr/>
        </p:nvCxnSpPr>
        <p:spPr>
          <a:xfrm>
            <a:off x="6084168" y="3651872"/>
            <a:ext cx="720080" cy="119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4860032" y="1869672"/>
            <a:ext cx="917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average</a:t>
            </a:r>
            <a:endParaRPr lang="en-CA" dirty="0"/>
          </a:p>
        </p:txBody>
      </p:sp>
      <p:sp>
        <p:nvSpPr>
          <p:cNvPr id="43" name="TextBox 42"/>
          <p:cNvSpPr txBox="1"/>
          <p:nvPr/>
        </p:nvSpPr>
        <p:spPr>
          <a:xfrm>
            <a:off x="6084168" y="1059582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smtClean="0"/>
              <a:t>good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42" grpId="0"/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95351"/>
            <a:ext cx="8229600" cy="3394472"/>
          </a:xfr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>
              <a:buNone/>
            </a:pPr>
            <a:r>
              <a:rPr lang="en-CA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THANK YOU!</a:t>
            </a:r>
          </a:p>
          <a:p>
            <a:pPr algn="ctr">
              <a:buNone/>
            </a:pPr>
            <a:r>
              <a:rPr lang="en-CA" sz="4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QUICK Q&amp;A</a:t>
            </a:r>
          </a:p>
          <a:p>
            <a:pPr algn="ctr">
              <a:buNone/>
            </a:pPr>
            <a:endParaRPr lang="en-CA" sz="4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3214944" y="2952750"/>
            <a:ext cx="2957256" cy="457200"/>
            <a:chOff x="2667000" y="3028950"/>
            <a:chExt cx="2957256" cy="457200"/>
          </a:xfrm>
        </p:grpSpPr>
        <p:pic>
          <p:nvPicPr>
            <p:cNvPr id="7" name="Picture 6" descr="wordpress.png">
              <a:hlinkClick r:id="rId2"/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7000" y="3028950"/>
              <a:ext cx="457200" cy="4572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3352800" y="3072884"/>
              <a:ext cx="2271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GameWhispering.com</a:t>
              </a:r>
              <a:endParaRPr lang="en-CA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14948" y="3486150"/>
            <a:ext cx="2587283" cy="457200"/>
            <a:chOff x="2667000" y="3581916"/>
            <a:chExt cx="2587283" cy="457200"/>
          </a:xfrm>
        </p:grpSpPr>
        <p:pic>
          <p:nvPicPr>
            <p:cNvPr id="5" name="Picture 4" descr="facebook.png">
              <a:hlinkClick r:id="rId4"/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7000" y="3581916"/>
              <a:ext cx="457200" cy="457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352800" y="3625850"/>
              <a:ext cx="1901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/</a:t>
              </a:r>
              <a:r>
                <a:rPr lang="en-CA" dirty="0" err="1" smtClean="0"/>
                <a:t>GameWhispering</a:t>
              </a:r>
              <a:endParaRPr lang="en-CA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214948" y="4552950"/>
            <a:ext cx="2587283" cy="457200"/>
            <a:chOff x="2667000" y="4552950"/>
            <a:chExt cx="2587283" cy="457200"/>
          </a:xfrm>
        </p:grpSpPr>
        <p:pic>
          <p:nvPicPr>
            <p:cNvPr id="2052" name="Picture 4" descr="http://gamewhispering.com/wp-content/uploads/2014/06/youtube1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667000" y="4552950"/>
              <a:ext cx="457200" cy="457200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3352800" y="4596884"/>
              <a:ext cx="19014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/</a:t>
              </a:r>
              <a:r>
                <a:rPr lang="en-CA" dirty="0" err="1" smtClean="0"/>
                <a:t>GameWhispering</a:t>
              </a:r>
              <a:endParaRPr lang="en-CA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214948" y="4019550"/>
            <a:ext cx="2593695" cy="457200"/>
            <a:chOff x="2667000" y="4044950"/>
            <a:chExt cx="2593695" cy="457200"/>
          </a:xfrm>
        </p:grpSpPr>
        <p:pic>
          <p:nvPicPr>
            <p:cNvPr id="6" name="Picture 5" descr="twitter.png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67000" y="4044950"/>
              <a:ext cx="457200" cy="4572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52800" y="4088884"/>
              <a:ext cx="1907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A" dirty="0" smtClean="0"/>
                <a:t>/</a:t>
              </a:r>
              <a:r>
                <a:rPr lang="en-CA" dirty="0" err="1" smtClean="0"/>
                <a:t>DesignBeachBum</a:t>
              </a:r>
              <a:endParaRPr lang="en-CA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 descr="http://memeorama.com/wp-content/uploads/2011/12/admiral_ackbar_says_its_a_trap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-23981" y="-476250"/>
            <a:ext cx="108331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323528" y="4083918"/>
            <a:ext cx="8496944" cy="1026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2800" dirty="0" smtClean="0"/>
              <a:t>Game Maker</a:t>
            </a:r>
            <a:endParaRPr lang="en-CA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What a Game Designer was</a:t>
            </a:r>
            <a:endParaRPr lang="en-CA" dirty="0"/>
          </a:p>
        </p:txBody>
      </p:sp>
      <p:pic>
        <p:nvPicPr>
          <p:cNvPr id="15362" name="Picture 2" descr="jordan-mechn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0326" y="1070610"/>
            <a:ext cx="3345698" cy="256794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507297" y="3671886"/>
            <a:ext cx="2231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Jordan </a:t>
            </a:r>
            <a:r>
              <a:rPr lang="en-CA" dirty="0" err="1" smtClean="0"/>
              <a:t>Mechner</a:t>
            </a:r>
            <a:r>
              <a:rPr lang="en-CA" dirty="0" smtClean="0"/>
              <a:t> (80s)</a:t>
            </a:r>
            <a:endParaRPr lang="en-CA" dirty="0"/>
          </a:p>
        </p:txBody>
      </p:sp>
      <p:sp>
        <p:nvSpPr>
          <p:cNvPr id="6" name="Rounded Rectangle 5"/>
          <p:cNvSpPr/>
          <p:nvPr/>
        </p:nvSpPr>
        <p:spPr>
          <a:xfrm>
            <a:off x="467544" y="4569972"/>
            <a:ext cx="18002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Programming</a:t>
            </a:r>
            <a:endParaRPr lang="en-CA" dirty="0"/>
          </a:p>
        </p:txBody>
      </p:sp>
      <p:sp>
        <p:nvSpPr>
          <p:cNvPr id="7" name="Rounded Rectangle 6"/>
          <p:cNvSpPr/>
          <p:nvPr/>
        </p:nvSpPr>
        <p:spPr>
          <a:xfrm>
            <a:off x="2603781" y="4569972"/>
            <a:ext cx="18002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Art</a:t>
            </a:r>
            <a:endParaRPr lang="en-CA" dirty="0"/>
          </a:p>
        </p:txBody>
      </p:sp>
      <p:sp>
        <p:nvSpPr>
          <p:cNvPr id="8" name="Rounded Rectangle 7"/>
          <p:cNvSpPr/>
          <p:nvPr/>
        </p:nvSpPr>
        <p:spPr>
          <a:xfrm>
            <a:off x="4740018" y="4569972"/>
            <a:ext cx="18002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Rules</a:t>
            </a:r>
            <a:endParaRPr lang="en-CA" dirty="0"/>
          </a:p>
        </p:txBody>
      </p:sp>
      <p:sp>
        <p:nvSpPr>
          <p:cNvPr id="9" name="Rounded Rectangle 8"/>
          <p:cNvSpPr/>
          <p:nvPr/>
        </p:nvSpPr>
        <p:spPr>
          <a:xfrm>
            <a:off x="6876256" y="4569972"/>
            <a:ext cx="18002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Levels</a:t>
            </a:r>
            <a:endParaRPr lang="en-CA" dirty="0"/>
          </a:p>
        </p:txBody>
      </p:sp>
      <p:pic>
        <p:nvPicPr>
          <p:cNvPr id="15364" name="Picture 4" descr="http://i1-news.softpedia-static.com/images/news2/Original-Apple-II-Prince-of-Persia-Source-Code-Found-in-Forgotten-Closet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43426" y="1561467"/>
            <a:ext cx="2222500" cy="1391285"/>
          </a:xfrm>
          <a:prstGeom prst="rect">
            <a:avLst/>
          </a:prstGeom>
          <a:noFill/>
        </p:spPr>
      </p:pic>
      <p:pic>
        <p:nvPicPr>
          <p:cNvPr id="15366" name="Picture 6" descr="http://www.gameblog.fr/images/blog/RaHaN/jeux/Karateka/Karateka_AII_Ed002sm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" y="1504950"/>
            <a:ext cx="2240280" cy="1536192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17768" y="3050835"/>
            <a:ext cx="99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err="1" smtClean="0"/>
              <a:t>Karateka</a:t>
            </a:r>
            <a:endParaRPr lang="en-CA" dirty="0"/>
          </a:p>
        </p:txBody>
      </p:sp>
      <p:sp>
        <p:nvSpPr>
          <p:cNvPr id="13" name="TextBox 12"/>
          <p:cNvSpPr txBox="1"/>
          <p:nvPr/>
        </p:nvSpPr>
        <p:spPr>
          <a:xfrm>
            <a:off x="7208251" y="3050835"/>
            <a:ext cx="1628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smtClean="0"/>
              <a:t>Prince of Persia</a:t>
            </a:r>
            <a:endParaRPr lang="en-CA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9" grpId="0" animBg="1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228600" y="1100849"/>
            <a:ext cx="8682104" cy="192810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2800" dirty="0" smtClean="0">
                <a:solidFill>
                  <a:schemeClr val="tx1"/>
                </a:solidFill>
              </a:rPr>
              <a:t>Game Making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Game creation evolved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19822"/>
            <a:ext cx="8229600" cy="1566174"/>
          </a:xfrm>
        </p:spPr>
        <p:txBody>
          <a:bodyPr>
            <a:normAutofit fontScale="92500" lnSpcReduction="10000"/>
          </a:bodyPr>
          <a:lstStyle/>
          <a:p>
            <a:r>
              <a:rPr lang="en-CA" dirty="0" smtClean="0"/>
              <a:t>Game design is already a huge responsibility</a:t>
            </a:r>
          </a:p>
          <a:p>
            <a:r>
              <a:rPr lang="en-CA" dirty="0" smtClean="0"/>
              <a:t>GD and game vision require different skills</a:t>
            </a:r>
          </a:p>
          <a:p>
            <a:r>
              <a:rPr lang="en-CA" dirty="0" smtClean="0"/>
              <a:t>They each need full time </a:t>
            </a:r>
            <a:r>
              <a:rPr lang="en-CA" dirty="0" smtClean="0"/>
              <a:t>attention</a:t>
            </a:r>
            <a:endParaRPr lang="en-CA" dirty="0" smtClean="0"/>
          </a:p>
          <a:p>
            <a:pPr lvl="1">
              <a:buFont typeface="Wingdings"/>
              <a:buChar char="Ø"/>
            </a:pPr>
            <a:endParaRPr lang="en-CA" dirty="0" smtClean="0"/>
          </a:p>
          <a:p>
            <a:pPr>
              <a:buFont typeface="Wingdings"/>
              <a:buChar char="Ø"/>
            </a:pPr>
            <a:endParaRPr lang="en-CA" dirty="0"/>
          </a:p>
        </p:txBody>
      </p:sp>
      <p:sp>
        <p:nvSpPr>
          <p:cNvPr id="4" name="Rounded Rectangle 3"/>
          <p:cNvSpPr/>
          <p:nvPr/>
        </p:nvSpPr>
        <p:spPr>
          <a:xfrm>
            <a:off x="323528" y="1926637"/>
            <a:ext cx="8496944" cy="10261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CA" sz="2800" dirty="0" smtClean="0"/>
              <a:t>Game Maker</a:t>
            </a:r>
            <a:endParaRPr lang="en-CA" sz="2800" dirty="0"/>
          </a:p>
        </p:txBody>
      </p:sp>
      <p:sp>
        <p:nvSpPr>
          <p:cNvPr id="5" name="Rounded Rectangle 4"/>
          <p:cNvSpPr/>
          <p:nvPr/>
        </p:nvSpPr>
        <p:spPr>
          <a:xfrm>
            <a:off x="467544" y="2462699"/>
            <a:ext cx="18002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Programming</a:t>
            </a:r>
            <a:endParaRPr lang="en-CA" dirty="0"/>
          </a:p>
        </p:txBody>
      </p:sp>
      <p:sp>
        <p:nvSpPr>
          <p:cNvPr id="6" name="Rounded Rectangle 5"/>
          <p:cNvSpPr/>
          <p:nvPr/>
        </p:nvSpPr>
        <p:spPr>
          <a:xfrm>
            <a:off x="2603781" y="2462699"/>
            <a:ext cx="18002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Art</a:t>
            </a:r>
            <a:endParaRPr lang="en-CA" dirty="0"/>
          </a:p>
        </p:txBody>
      </p:sp>
      <p:sp>
        <p:nvSpPr>
          <p:cNvPr id="7" name="Rounded Rectangle 6"/>
          <p:cNvSpPr/>
          <p:nvPr/>
        </p:nvSpPr>
        <p:spPr>
          <a:xfrm>
            <a:off x="4740018" y="2462699"/>
            <a:ext cx="18002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Rules</a:t>
            </a:r>
            <a:endParaRPr lang="en-CA" dirty="0"/>
          </a:p>
        </p:txBody>
      </p:sp>
      <p:sp>
        <p:nvSpPr>
          <p:cNvPr id="8" name="Rounded Rectangle 7"/>
          <p:cNvSpPr/>
          <p:nvPr/>
        </p:nvSpPr>
        <p:spPr>
          <a:xfrm>
            <a:off x="6876256" y="2462699"/>
            <a:ext cx="18002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Levels</a:t>
            </a:r>
            <a:endParaRPr lang="en-CA" dirty="0"/>
          </a:p>
        </p:txBody>
      </p:sp>
      <p:sp>
        <p:nvSpPr>
          <p:cNvPr id="10" name="Rounded Rectangle 9"/>
          <p:cNvSpPr/>
          <p:nvPr/>
        </p:nvSpPr>
        <p:spPr>
          <a:xfrm>
            <a:off x="4744152" y="2462699"/>
            <a:ext cx="18002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Game design</a:t>
            </a:r>
            <a:endParaRPr lang="en-CA" dirty="0"/>
          </a:p>
        </p:txBody>
      </p:sp>
      <p:sp>
        <p:nvSpPr>
          <p:cNvPr id="11" name="Rounded Rectangle 10"/>
          <p:cNvSpPr/>
          <p:nvPr/>
        </p:nvSpPr>
        <p:spPr>
          <a:xfrm>
            <a:off x="6876256" y="2462699"/>
            <a:ext cx="1800200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 smtClean="0"/>
              <a:t>Level design</a:t>
            </a:r>
            <a:endParaRPr lang="en-CA" dirty="0"/>
          </a:p>
        </p:txBody>
      </p:sp>
      <p:sp>
        <p:nvSpPr>
          <p:cNvPr id="12" name="Rounded Rectangle 11"/>
          <p:cNvSpPr/>
          <p:nvPr/>
        </p:nvSpPr>
        <p:spPr>
          <a:xfrm>
            <a:off x="2987824" y="1685461"/>
            <a:ext cx="31683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2400" dirty="0" smtClean="0"/>
              <a:t>Game vision</a:t>
            </a:r>
            <a:endParaRPr lang="en-CA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build="p"/>
      <p:bldP spid="4" grpId="0" animBg="1"/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9"/>
          <p:cNvSpPr>
            <a:spLocks noGrp="1"/>
          </p:cNvSpPr>
          <p:nvPr>
            <p:ph sz="half" idx="2"/>
          </p:nvPr>
        </p:nvSpPr>
        <p:spPr>
          <a:xfrm>
            <a:off x="4499992" y="1005576"/>
            <a:ext cx="4536504" cy="3156999"/>
          </a:xfrm>
        </p:spPr>
        <p:txBody>
          <a:bodyPr>
            <a:normAutofit fontScale="70000" lnSpcReduction="20000"/>
          </a:bodyPr>
          <a:lstStyle/>
          <a:p>
            <a:r>
              <a:rPr lang="en-CA" dirty="0" smtClean="0"/>
              <a:t>Define your vision</a:t>
            </a:r>
          </a:p>
          <a:p>
            <a:pPr>
              <a:buNone/>
            </a:pPr>
            <a:endParaRPr lang="en-CA" dirty="0" smtClean="0"/>
          </a:p>
          <a:p>
            <a:r>
              <a:rPr lang="en-CA" dirty="0" smtClean="0"/>
              <a:t>Detail and expand it into concrete guiding principles that will help implementation</a:t>
            </a:r>
          </a:p>
          <a:p>
            <a:pPr>
              <a:buNone/>
            </a:pPr>
            <a:endParaRPr lang="en-CA" dirty="0" smtClean="0"/>
          </a:p>
          <a:p>
            <a:r>
              <a:rPr lang="en-CA" dirty="0" smtClean="0"/>
              <a:t>Support the vision with your features</a:t>
            </a:r>
          </a:p>
          <a:p>
            <a:endParaRPr lang="en-CA" dirty="0"/>
          </a:p>
          <a:p>
            <a:r>
              <a:rPr lang="en-CA" dirty="0" smtClean="0"/>
              <a:t>Everyone is part of that process</a:t>
            </a:r>
            <a:endParaRPr lang="en-CA" dirty="0"/>
          </a:p>
        </p:txBody>
      </p:sp>
      <p:sp>
        <p:nvSpPr>
          <p:cNvPr id="31" name="Down Arrow 30"/>
          <p:cNvSpPr/>
          <p:nvPr/>
        </p:nvSpPr>
        <p:spPr>
          <a:xfrm>
            <a:off x="819974" y="2430366"/>
            <a:ext cx="339550" cy="146431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own Arrow 31"/>
          <p:cNvSpPr/>
          <p:nvPr/>
        </p:nvSpPr>
        <p:spPr>
          <a:xfrm>
            <a:off x="2178175" y="2430366"/>
            <a:ext cx="339550" cy="1464311"/>
          </a:xfrm>
          <a:prstGeom prst="down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Down Arrow 32"/>
          <p:cNvSpPr/>
          <p:nvPr/>
        </p:nvSpPr>
        <p:spPr>
          <a:xfrm>
            <a:off x="3536376" y="2430366"/>
            <a:ext cx="339550" cy="1464311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95536" y="1921041"/>
            <a:ext cx="1188426" cy="4456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Art</a:t>
            </a:r>
            <a:endParaRPr lang="en-US" dirty="0"/>
          </a:p>
        </p:txBody>
      </p:sp>
      <p:sp>
        <p:nvSpPr>
          <p:cNvPr id="35" name="Rounded Rectangle 34"/>
          <p:cNvSpPr/>
          <p:nvPr/>
        </p:nvSpPr>
        <p:spPr>
          <a:xfrm>
            <a:off x="1668850" y="1921041"/>
            <a:ext cx="1358201" cy="44566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Programming</a:t>
            </a:r>
            <a:endParaRPr lang="en-US" sz="1400" dirty="0"/>
          </a:p>
        </p:txBody>
      </p:sp>
      <p:sp>
        <p:nvSpPr>
          <p:cNvPr id="36" name="Rounded Rectangle 35"/>
          <p:cNvSpPr/>
          <p:nvPr/>
        </p:nvSpPr>
        <p:spPr>
          <a:xfrm>
            <a:off x="3111938" y="1921041"/>
            <a:ext cx="1188426" cy="44566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 flipH="1">
            <a:off x="989750" y="693205"/>
            <a:ext cx="1350002" cy="11641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2339752" y="693205"/>
            <a:ext cx="8198" cy="11641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39753" y="693205"/>
            <a:ext cx="1281511" cy="11641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456632" y="315163"/>
            <a:ext cx="1782639" cy="70032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Vision</a:t>
            </a:r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565311" y="2621363"/>
            <a:ext cx="848876" cy="2546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</a:t>
            </a:r>
            <a:endParaRPr lang="en-US" sz="1400" dirty="0"/>
          </a:p>
        </p:txBody>
      </p:sp>
      <p:sp>
        <p:nvSpPr>
          <p:cNvPr id="42" name="Rectangle 41"/>
          <p:cNvSpPr/>
          <p:nvPr/>
        </p:nvSpPr>
        <p:spPr>
          <a:xfrm>
            <a:off x="565311" y="2939691"/>
            <a:ext cx="848876" cy="2546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</a:t>
            </a:r>
            <a:endParaRPr lang="en-US" sz="1400" dirty="0"/>
          </a:p>
        </p:txBody>
      </p:sp>
      <p:sp>
        <p:nvSpPr>
          <p:cNvPr id="43" name="Rectangle 42"/>
          <p:cNvSpPr/>
          <p:nvPr/>
        </p:nvSpPr>
        <p:spPr>
          <a:xfrm>
            <a:off x="565311" y="3258019"/>
            <a:ext cx="848876" cy="2546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</a:t>
            </a:r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1923512" y="2621363"/>
            <a:ext cx="848876" cy="2546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</a:t>
            </a:r>
            <a:endParaRPr lang="en-US" sz="1400" dirty="0"/>
          </a:p>
        </p:txBody>
      </p:sp>
      <p:sp>
        <p:nvSpPr>
          <p:cNvPr id="45" name="Rectangle 44"/>
          <p:cNvSpPr/>
          <p:nvPr/>
        </p:nvSpPr>
        <p:spPr>
          <a:xfrm>
            <a:off x="1923512" y="2939691"/>
            <a:ext cx="848876" cy="2546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1923512" y="3258019"/>
            <a:ext cx="848876" cy="25466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</a:t>
            </a:r>
            <a:endParaRPr lang="en-US" sz="1400" dirty="0"/>
          </a:p>
        </p:txBody>
      </p:sp>
      <p:sp>
        <p:nvSpPr>
          <p:cNvPr id="47" name="Rectangle 46"/>
          <p:cNvSpPr/>
          <p:nvPr/>
        </p:nvSpPr>
        <p:spPr>
          <a:xfrm>
            <a:off x="3281713" y="2621363"/>
            <a:ext cx="848876" cy="25466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>
            <a:off x="3281713" y="2939691"/>
            <a:ext cx="848876" cy="25466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</a:t>
            </a:r>
            <a:endParaRPr lang="en-US" sz="1400" dirty="0"/>
          </a:p>
        </p:txBody>
      </p:sp>
      <p:sp>
        <p:nvSpPr>
          <p:cNvPr id="49" name="Rectangle 48"/>
          <p:cNvSpPr/>
          <p:nvPr/>
        </p:nvSpPr>
        <p:spPr>
          <a:xfrm>
            <a:off x="3281713" y="3258019"/>
            <a:ext cx="848876" cy="25466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feature</a:t>
            </a:r>
            <a:endParaRPr lang="en-US" sz="1400" dirty="0"/>
          </a:p>
        </p:txBody>
      </p:sp>
      <p:sp>
        <p:nvSpPr>
          <p:cNvPr id="50" name="Cube 49"/>
          <p:cNvSpPr/>
          <p:nvPr/>
        </p:nvSpPr>
        <p:spPr>
          <a:xfrm>
            <a:off x="1583962" y="3998133"/>
            <a:ext cx="1527976" cy="787864"/>
          </a:xfrm>
          <a:prstGeom prst="cube">
            <a:avLst>
              <a:gd name="adj" fmla="val 1378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Game</a:t>
            </a:r>
            <a:endParaRPr lang="en-US" sz="3200" dirty="0"/>
          </a:p>
        </p:txBody>
      </p:sp>
      <p:sp>
        <p:nvSpPr>
          <p:cNvPr id="52" name="Rounded Rectangle 51"/>
          <p:cNvSpPr/>
          <p:nvPr/>
        </p:nvSpPr>
        <p:spPr>
          <a:xfrm>
            <a:off x="755576" y="1028904"/>
            <a:ext cx="1080120" cy="4087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Guiding principles</a:t>
            </a:r>
            <a:endParaRPr lang="en-CA" sz="1400" dirty="0"/>
          </a:p>
        </p:txBody>
      </p:sp>
      <p:sp>
        <p:nvSpPr>
          <p:cNvPr id="56" name="Rounded Rectangle 55"/>
          <p:cNvSpPr/>
          <p:nvPr/>
        </p:nvSpPr>
        <p:spPr>
          <a:xfrm>
            <a:off x="1813025" y="1244928"/>
            <a:ext cx="1080120" cy="4087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Guiding principles</a:t>
            </a:r>
            <a:endParaRPr lang="en-CA" sz="1400" dirty="0"/>
          </a:p>
        </p:txBody>
      </p:sp>
      <p:sp>
        <p:nvSpPr>
          <p:cNvPr id="58" name="Rounded Rectangle 57"/>
          <p:cNvSpPr/>
          <p:nvPr/>
        </p:nvSpPr>
        <p:spPr>
          <a:xfrm>
            <a:off x="2843808" y="1028904"/>
            <a:ext cx="1080120" cy="40872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 smtClean="0"/>
              <a:t>Guiding principles</a:t>
            </a:r>
            <a:endParaRPr lang="en-CA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7346" name="Picture 2" descr="http://xboxoz360.files.wordpress.com/2012/01/gaming-architecture-oxcgn-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52400" y="-19050"/>
            <a:ext cx="9296399" cy="522973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1026" name="Picture 2" descr="http://www.nowgamer.com/siteimage/scale/0/0/31296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99"/>
            <a:ext cx="9144000" cy="5143999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58374" name="Picture 6" descr="http://bestgamewallpapers.com/files/company-of-heroes-online/tank-chill_w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" y="-94722"/>
            <a:ext cx="9143999" cy="5714472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510</Words>
  <Application>Microsoft Office PowerPoint</Application>
  <PresentationFormat>On-screen Show (16:9)</PresentationFormat>
  <Paragraphs>134</Paragraphs>
  <Slides>26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What is Game Design?</vt:lpstr>
      <vt:lpstr>Who’s that guy?</vt:lpstr>
      <vt:lpstr>Slide 3</vt:lpstr>
      <vt:lpstr>What a Game Designer was</vt:lpstr>
      <vt:lpstr>Game creation evolved</vt:lpstr>
      <vt:lpstr>Slide 6</vt:lpstr>
      <vt:lpstr>Slide 7</vt:lpstr>
      <vt:lpstr>Slide 8</vt:lpstr>
      <vt:lpstr>Slide 9</vt:lpstr>
      <vt:lpstr>Slide 10</vt:lpstr>
      <vt:lpstr>Skills of the trade</vt:lpstr>
      <vt:lpstr>Design skills – Game Design</vt:lpstr>
      <vt:lpstr>Design skills – Level Design</vt:lpstr>
      <vt:lpstr>Design skills – Narrative Design</vt:lpstr>
      <vt:lpstr>Academic background in games</vt:lpstr>
      <vt:lpstr>Let’s talk about design</vt:lpstr>
      <vt:lpstr>Slide 17</vt:lpstr>
      <vt:lpstr>2 kinds of rules</vt:lpstr>
      <vt:lpstr>What if there’s no offside?</vt:lpstr>
      <vt:lpstr>Offside</vt:lpstr>
      <vt:lpstr>What is the effect of Offside?</vt:lpstr>
      <vt:lpstr>Slide 22</vt:lpstr>
      <vt:lpstr> </vt:lpstr>
      <vt:lpstr>Slide 24</vt:lpstr>
      <vt:lpstr>Halo’s 30 seconds of fun</vt:lpstr>
      <vt:lpstr>Slide 26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</dc:creator>
  <cp:lastModifiedBy>AlexHome</cp:lastModifiedBy>
  <cp:revision>44</cp:revision>
  <dcterms:created xsi:type="dcterms:W3CDTF">2006-08-16T00:00:00Z</dcterms:created>
  <dcterms:modified xsi:type="dcterms:W3CDTF">2014-07-16T16:30:34Z</dcterms:modified>
</cp:coreProperties>
</file>